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8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/>
              <a:pPr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951A4-6EB8-1341-9521-FA4413FF66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FAS  CoVID  &amp;  Outreach  webinar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AC345B-39D0-8845-BF63-7D8525D773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b="1" dirty="0"/>
              <a:t>Background  and safety  issues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D7CB4-06AA-0541-996A-D26C27742F0E}"/>
              </a:ext>
            </a:extLst>
          </p:cNvPr>
          <p:cNvSpPr txBox="1"/>
          <p:nvPr/>
        </p:nvSpPr>
        <p:spPr>
          <a:xfrm>
            <a:off x="8466667" y="6073422"/>
            <a:ext cx="33753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Dr. Peter D. James  </a:t>
            </a:r>
            <a:r>
              <a:rPr lang="en-US" sz="1400" b="1" dirty="0"/>
              <a:t>MBBS BSc FRCA FRSA</a:t>
            </a:r>
          </a:p>
        </p:txBody>
      </p:sp>
    </p:spTree>
    <p:extLst>
      <p:ext uri="{BB962C8B-B14F-4D97-AF65-F5344CB8AC3E}">
        <p14:creationId xmlns:p14="http://schemas.microsoft.com/office/powerpoint/2010/main" val="332101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B0A56-AFDD-4D4B-9C2B-1721DE899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CORONA  VIRUS  FAMILY</a:t>
            </a:r>
            <a:br>
              <a:rPr lang="en-US" sz="2800" b="1" dirty="0"/>
            </a:br>
            <a:r>
              <a:rPr lang="en-US" sz="2000" b="1" dirty="0"/>
              <a:t>SPIKES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BF37A-EBEF-0445-8BAE-12C7945C0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SARS-CoV-2 </a:t>
            </a:r>
            <a:r>
              <a:rPr lang="en-US" sz="2400" dirty="0"/>
              <a:t>                          </a:t>
            </a:r>
            <a:r>
              <a:rPr lang="en-US" sz="2400" b="1" dirty="0"/>
              <a:t>  COVID-19</a:t>
            </a:r>
          </a:p>
          <a:p>
            <a:r>
              <a:rPr lang="en-US" sz="2400" dirty="0"/>
              <a:t>SARS-CoV                                 SARS …. Severe Acute Respiratory Syndrome  2003 </a:t>
            </a:r>
          </a:p>
          <a:p>
            <a:r>
              <a:rPr lang="en-US" sz="2400" dirty="0"/>
              <a:t>MERS-CoV                                MERS … Middle East Respiratory Syndrome  2012</a:t>
            </a:r>
          </a:p>
          <a:p>
            <a:r>
              <a:rPr lang="en-US" sz="2400" dirty="0"/>
              <a:t>HCoV-NL63                               Mild respiratory illness / common cold</a:t>
            </a:r>
          </a:p>
          <a:p>
            <a:r>
              <a:rPr lang="en-US" sz="2400" dirty="0"/>
              <a:t>HCoV-229E                                                                             </a:t>
            </a:r>
          </a:p>
          <a:p>
            <a:r>
              <a:rPr lang="en-US" sz="2400" dirty="0"/>
              <a:t>HCoV-OC43</a:t>
            </a:r>
          </a:p>
          <a:p>
            <a:r>
              <a:rPr lang="en-US" sz="2400" dirty="0"/>
              <a:t>HKU1</a:t>
            </a:r>
          </a:p>
        </p:txBody>
      </p:sp>
    </p:spTree>
    <p:extLst>
      <p:ext uri="{BB962C8B-B14F-4D97-AF65-F5344CB8AC3E}">
        <p14:creationId xmlns:p14="http://schemas.microsoft.com/office/powerpoint/2010/main" val="221103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F1BFDF-355C-8047-8CAC-AFAFB0828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1" y="598311"/>
            <a:ext cx="4996923" cy="857956"/>
          </a:xfrm>
        </p:spPr>
        <p:txBody>
          <a:bodyPr/>
          <a:lstStyle/>
          <a:p>
            <a:pPr algn="ctr"/>
            <a:r>
              <a:rPr lang="en-US" b="1" dirty="0"/>
              <a:t>COVID-19  Transmission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E180CB2-F64A-B84D-B755-BF3F77091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1" y="1456267"/>
            <a:ext cx="4996923" cy="4334932"/>
          </a:xfrm>
        </p:spPr>
        <p:txBody>
          <a:bodyPr>
            <a:noAutofit/>
          </a:bodyPr>
          <a:lstStyle/>
          <a:p>
            <a:endParaRPr lang="en-US" dirty="0"/>
          </a:p>
          <a:p>
            <a:r>
              <a:rPr lang="en-US" b="1" dirty="0"/>
              <a:t>Primarily Respiratory :  Aerosol &amp; Droplet</a:t>
            </a:r>
          </a:p>
          <a:p>
            <a:endParaRPr lang="en-US" dirty="0"/>
          </a:p>
          <a:p>
            <a:r>
              <a:rPr lang="en-US" dirty="0"/>
              <a:t>Also Contact :  Surfaces  &amp;  Other People        Depends  on Type of Surface </a:t>
            </a:r>
          </a:p>
          <a:p>
            <a:endParaRPr lang="en-US" dirty="0"/>
          </a:p>
          <a:p>
            <a:r>
              <a:rPr lang="en-US" dirty="0"/>
              <a:t>Possibly via Conjunctiva / Tear Duct </a:t>
            </a:r>
          </a:p>
          <a:p>
            <a:endParaRPr lang="en-US" dirty="0"/>
          </a:p>
          <a:p>
            <a:r>
              <a:rPr lang="en-US" dirty="0"/>
              <a:t>Incubation Time :  ? 5-14 days</a:t>
            </a:r>
          </a:p>
          <a:p>
            <a:r>
              <a:rPr lang="en-US" dirty="0"/>
              <a:t>Infectious Period : Symptomatic / Asymptomatic                                     </a:t>
            </a:r>
          </a:p>
          <a:p>
            <a:r>
              <a:rPr lang="en-US" dirty="0"/>
              <a:t>Exposure to UV light weakens  Covid-19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6D49471-18D6-BF4F-BFC4-F52A26E28C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3483" y="598312"/>
            <a:ext cx="4995333" cy="857956"/>
          </a:xfrm>
        </p:spPr>
        <p:txBody>
          <a:bodyPr/>
          <a:lstStyle/>
          <a:p>
            <a:pPr algn="ctr"/>
            <a:r>
              <a:rPr lang="en-US" b="1" dirty="0"/>
              <a:t>Increasing  Risk  Factors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06A7FBD-F12F-0149-BDA6-3FBE7AC21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23483" y="1919111"/>
            <a:ext cx="4995334" cy="3872088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2200" dirty="0"/>
              <a:t>Close Proximity to other people </a:t>
            </a:r>
          </a:p>
          <a:p>
            <a:r>
              <a:rPr lang="en-US" sz="2200" dirty="0"/>
              <a:t>Enclosed Spaces … esp.  Poorly Ventilated</a:t>
            </a:r>
          </a:p>
          <a:p>
            <a:r>
              <a:rPr lang="en-US" sz="2200" dirty="0"/>
              <a:t>                               … Time Sensitive</a:t>
            </a:r>
          </a:p>
          <a:p>
            <a:r>
              <a:rPr lang="en-US" sz="2200" dirty="0"/>
              <a:t>No Mask / Eye Protection </a:t>
            </a:r>
          </a:p>
          <a:p>
            <a:r>
              <a:rPr lang="en-US" sz="2200" dirty="0"/>
              <a:t>Lack of  Hand Washing / Personal Hygiene</a:t>
            </a:r>
          </a:p>
          <a:p>
            <a:r>
              <a:rPr lang="en-US" sz="2200" dirty="0"/>
              <a:t>Hand Touching  Face/Mouth/Nose/ Eyes</a:t>
            </a:r>
          </a:p>
          <a:p>
            <a:endParaRPr lang="en-US" sz="2200" dirty="0"/>
          </a:p>
          <a:p>
            <a:r>
              <a:rPr lang="en-US" sz="2200" dirty="0"/>
              <a:t>Hot and Freezing Conditions Do Not stop Covid-19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34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EAD31-9B91-174C-9E32-3BD0E493B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 TO  SLOW  SPREAD  OF  CORONAVIRUS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B8D7C-2F80-854F-B17C-7F2350141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649133"/>
          </a:xfrm>
        </p:spPr>
        <p:txBody>
          <a:bodyPr>
            <a:normAutofit fontScale="62500" lnSpcReduction="20000"/>
          </a:bodyPr>
          <a:lstStyle/>
          <a:p>
            <a:r>
              <a:rPr lang="en-GB" sz="2600" dirty="0"/>
              <a:t>Wash your hands thoroughly and often, with soap and water.</a:t>
            </a:r>
          </a:p>
          <a:p>
            <a:r>
              <a:rPr lang="en-GB" sz="2600" dirty="0"/>
              <a:t>An alcohol-based sanitiser may be used as a substitute, but soap and water are preferable.</a:t>
            </a:r>
          </a:p>
          <a:p>
            <a:r>
              <a:rPr lang="en-GB" sz="2600" dirty="0"/>
              <a:t>Avoid touching your eyes, nose and mouth as much as possible.</a:t>
            </a:r>
          </a:p>
          <a:p>
            <a:r>
              <a:rPr lang="en-GB" sz="2600" dirty="0"/>
              <a:t>Do not come into physical contact with people who are infected or may be infected with the virus, if possible.</a:t>
            </a:r>
          </a:p>
          <a:p>
            <a:r>
              <a:rPr lang="en-GB" sz="2600" dirty="0"/>
              <a:t>When in public, try to maintain a distance of 2 metres or further from other people.</a:t>
            </a:r>
          </a:p>
          <a:p>
            <a:r>
              <a:rPr lang="en-GB" sz="2600" dirty="0"/>
              <a:t>When you cough or sneeze, cover your mouth and nose with a tissue and dispose of the tissue into a covered bin. If you don’t have a tissue, use the inside of your bent elbow to avoid sending droplets into the air.</a:t>
            </a:r>
          </a:p>
          <a:p>
            <a:r>
              <a:rPr lang="en-GB" sz="2600" dirty="0"/>
              <a:t>Wear Mask / Eye Protection / Disposable Gloves</a:t>
            </a:r>
          </a:p>
          <a:p>
            <a:r>
              <a:rPr lang="en-GB" sz="2600" dirty="0"/>
              <a:t>Sterilisation of all Equipment – especially if shared …. Other  Sanitisers ? </a:t>
            </a:r>
            <a:r>
              <a:rPr lang="en-GB" sz="2600" dirty="0" err="1"/>
              <a:t>Bacoban</a:t>
            </a:r>
            <a:r>
              <a:rPr lang="en-GB" sz="2600" dirty="0"/>
              <a:t> / Zoono … Plastic Wraps </a:t>
            </a:r>
          </a:p>
          <a:p>
            <a:r>
              <a:rPr lang="en-GB" sz="2600" dirty="0"/>
              <a:t>In Enclosed Spaces ensure good  Ventilation  … Open  Windows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54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4D6D-3E72-8643-9F35-EEDE887CF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7176"/>
            <a:ext cx="10131425" cy="900112"/>
          </a:xfrm>
        </p:spPr>
        <p:txBody>
          <a:bodyPr/>
          <a:lstStyle/>
          <a:p>
            <a:pPr algn="ctr"/>
            <a:r>
              <a:rPr lang="en-US" dirty="0"/>
              <a:t>CAN YOU CATCH COVID—19  THROUGH YOUR EYES 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17FC1-71E7-7648-8DF5-FE55F7D94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714625"/>
            <a:ext cx="10131425" cy="3957108"/>
          </a:xfrm>
        </p:spPr>
        <p:txBody>
          <a:bodyPr>
            <a:normAutofit/>
          </a:bodyPr>
          <a:lstStyle/>
          <a:p>
            <a:r>
              <a:rPr lang="en-US" dirty="0"/>
              <a:t>Chinese Viral Expert Experience : COVID Infections with no Eye Protection :  Lancet Febr. 2020</a:t>
            </a:r>
          </a:p>
          <a:p>
            <a:r>
              <a:rPr lang="en-US" dirty="0"/>
              <a:t>Reports of COVID Conjunctivitis ( up to 3% of patients ) But no COVID-19 detected in Tear Ducts</a:t>
            </a:r>
          </a:p>
          <a:p>
            <a:r>
              <a:rPr lang="en-US" dirty="0"/>
              <a:t>Virologist Joseph Fair severely ill with COVID on a flight despite Mask/Gloves but no Glasses</a:t>
            </a:r>
          </a:p>
          <a:p>
            <a:r>
              <a:rPr lang="en-US" dirty="0"/>
              <a:t>John Hopkins (USA) researchers find ACE2 receptors on Conjunctiva – Prime target for COVID-19</a:t>
            </a:r>
          </a:p>
          <a:p>
            <a:r>
              <a:rPr lang="en-US" dirty="0"/>
              <a:t>Chinese Study : People wearing Glasses for &gt; 8 </a:t>
            </a:r>
            <a:r>
              <a:rPr lang="en-US" dirty="0" err="1"/>
              <a:t>hrs</a:t>
            </a:r>
            <a:r>
              <a:rPr lang="en-US" dirty="0"/>
              <a:t> per day Significantly Less Likely to get COVID-19 </a:t>
            </a:r>
          </a:p>
          <a:p>
            <a:r>
              <a:rPr lang="en-US" dirty="0"/>
              <a:t>COVID-19 Recommendations for shared Microscope use : Glasgow Researchers  Guidelines</a:t>
            </a:r>
          </a:p>
          <a:p>
            <a:r>
              <a:rPr lang="en-US" dirty="0"/>
              <a:t>We know that drugs are routinely absorbed through the Conjunctiva</a:t>
            </a:r>
          </a:p>
          <a:p>
            <a:endParaRPr lang="en-US" dirty="0"/>
          </a:p>
          <a:p>
            <a:r>
              <a:rPr lang="en-US" dirty="0"/>
              <a:t>No absolute answer here But it does seem prudent to use Goggles/Glasses/Face Shield 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8C98E-6DF0-BF41-B964-38B8593D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959556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ADAC1-AD1F-9A4A-B081-52A343432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We all know what to do .. We just need to keep doing it !    HANDS  /  FACE  /  SPACE</a:t>
            </a:r>
          </a:p>
          <a:p>
            <a:r>
              <a:rPr lang="en-US" sz="2000" dirty="0"/>
              <a:t>We had the Smallpox Vaccine for 200 years before we eradicated it !  ( Jenner  1798  )</a:t>
            </a:r>
          </a:p>
          <a:p>
            <a:r>
              <a:rPr lang="en-US" sz="2000" dirty="0"/>
              <a:t>Even with Vaccination underway , Normal life will not be possible for Months … ? This Year !</a:t>
            </a:r>
          </a:p>
          <a:p>
            <a:r>
              <a:rPr lang="en-US" sz="2000" dirty="0"/>
              <a:t>Mutations have complicated things .. the longer  COVID is with us , the more can Mutations occur!</a:t>
            </a:r>
          </a:p>
          <a:p>
            <a:r>
              <a:rPr lang="en-US" sz="2000" dirty="0"/>
              <a:t>We may have to learn to live alongside the virus for some time , it may become endemic </a:t>
            </a:r>
          </a:p>
          <a:p>
            <a:r>
              <a:rPr lang="en-US" sz="2000" dirty="0"/>
              <a:t>When we begin to return to normal , Outreach initiatives will have to abide to the above principles</a:t>
            </a:r>
          </a:p>
          <a:p>
            <a:endParaRPr lang="en-US" sz="2000" dirty="0"/>
          </a:p>
          <a:p>
            <a:r>
              <a:rPr lang="en-US" sz="2000" dirty="0"/>
              <a:t>In the meantime , I believe that innovative Virtual Outreach Sessions may have to fill the void </a:t>
            </a:r>
          </a:p>
          <a:p>
            <a:endParaRPr lang="en-US" sz="2000" dirty="0"/>
          </a:p>
          <a:p>
            <a:r>
              <a:rPr lang="en-US" sz="2000" dirty="0"/>
              <a:t>Thank  You</a:t>
            </a:r>
          </a:p>
        </p:txBody>
      </p:sp>
    </p:spTree>
    <p:extLst>
      <p:ext uri="{BB962C8B-B14F-4D97-AF65-F5344CB8AC3E}">
        <p14:creationId xmlns:p14="http://schemas.microsoft.com/office/powerpoint/2010/main" val="3405739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255</TotalTime>
  <Words>575</Words>
  <Application>Microsoft Macintosh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Papyrus</vt:lpstr>
      <vt:lpstr>Celestial</vt:lpstr>
      <vt:lpstr>FAS  CoVID  &amp;  Outreach  webinar </vt:lpstr>
      <vt:lpstr>CORONA  VIRUS  FAMILY SPIKES</vt:lpstr>
      <vt:lpstr>PowerPoint Presentation</vt:lpstr>
      <vt:lpstr>HOW  TO  SLOW  SPREAD  OF  CORONAVIRUS </vt:lpstr>
      <vt:lpstr>CAN YOU CATCH COVID—19  THROUGH YOUR EYES  ?</vt:lpstr>
      <vt:lpstr>CONCLUSION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  CoVID  &amp;  Outreach  webinar </dc:title>
  <dc:creator>Microsoft Office User</dc:creator>
  <cp:lastModifiedBy>Microsoft Office User</cp:lastModifiedBy>
  <cp:revision>40</cp:revision>
  <dcterms:created xsi:type="dcterms:W3CDTF">2021-01-04T11:07:07Z</dcterms:created>
  <dcterms:modified xsi:type="dcterms:W3CDTF">2021-01-09T12:28:29Z</dcterms:modified>
</cp:coreProperties>
</file>